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92" autoAdjust="0"/>
    <p:restoredTop sz="94708"/>
  </p:normalViewPr>
  <p:slideViewPr>
    <p:cSldViewPr snapToGrid="0">
      <p:cViewPr varScale="1">
        <p:scale>
          <a:sx n="118" d="100"/>
          <a:sy n="118" d="100"/>
        </p:scale>
        <p:origin x="75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032007-1455-F129-3CB3-B1CA1305E2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3C20F92-F186-6F39-AB66-86CF8A7EDE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944DC13-56C0-F3AD-D5B4-3CB857092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E2C21-BB36-4779-9A57-C67541DFAE97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CAE41D-DF7F-84E4-ACA1-0E323FC6D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978FFBA-55D9-E7E5-AA96-4867A50A6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94C3B-3D12-4A72-8AD7-A96FF0DE0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026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894FD8-F1C2-E9FF-6337-DC3DCE782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7CB562-CC40-58A2-D6BC-E3334FD7C9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DEDA58-A5F1-AEA3-BD3B-093E17302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E2C21-BB36-4779-9A57-C67541DFAE97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2D8766E-8F12-28F3-3C2C-AE1E01573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7ACB3D-7563-F4A3-FE44-D67603509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94C3B-3D12-4A72-8AD7-A96FF0DE0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594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2EEF0C-65AC-0709-D72B-92503D36A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F6D0783-BB16-CDA6-5765-14E0C4596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AF7E8E2-819D-BA37-396C-440962EA9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E2C21-BB36-4779-9A57-C67541DFAE97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730461B-F187-DE6F-DDB2-709BBBCE5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4F727E-976B-2E47-612D-E6E113CC0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94C3B-3D12-4A72-8AD7-A96FF0DE0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790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371378-FBF4-2E52-432F-3950E2AFB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C59D98-C509-40FB-6D81-41398EB1A6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E20B714-7094-F84C-9500-E244D5AB5B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BA7A0C1-3DF9-3FAA-1F2B-B676FCF20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E2C21-BB36-4779-9A57-C67541DFAE97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1B47144-8DFD-B010-DCF2-88D01BCE3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98C2F5E-4777-7CE6-09E5-1A44B5C62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94C3B-3D12-4A72-8AD7-A96FF0DE0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7454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F61666-44C9-ACCE-6359-F5A1625F2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E600CF6-4FB1-7CA6-FDFF-8A053F0D9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B8A5FF7-1AA9-4352-ACD2-C21D09CEE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18EB795-6760-94A3-77CF-D54977FEE4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54C0B92-74A9-7062-FFA8-3EF6E1389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4A28792-E618-F3A7-565B-E3B777F9E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E2C21-BB36-4779-9A57-C67541DFAE97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3DB2DED-68F3-1078-E175-ED01C5F34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2F72276-E547-67AA-6082-A6105D9F3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94C3B-3D12-4A72-8AD7-A96FF0DE0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780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375AC0-A105-B787-38BA-A34103505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BF80CF1-AE14-E0CB-EA5B-9FACDE6A7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E2C21-BB36-4779-9A57-C67541DFAE97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F339FA1-BA07-01C3-2D25-73615F7E8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1A34DB5-6D72-0826-D81E-E144FD3A5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94C3B-3D12-4A72-8AD7-A96FF0DE0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7824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5438E15-75BA-9852-142C-3DB7FAE52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E2C21-BB36-4779-9A57-C67541DFAE97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2D0D0CB-23EB-FA10-171D-A846FC000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712D49D-EED8-62BD-0F40-A11B20C4D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94C3B-3D12-4A72-8AD7-A96FF0DE0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293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54770A-FCAF-7DCF-E8C1-2254C6486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A932CB-A5AA-AEB4-2992-1F1221F3C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0F9C38D-654B-5DCD-6D33-2E2EE1962B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DA663E5-5AC8-C31B-88DC-32A723825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E2C21-BB36-4779-9A57-C67541DFAE97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34E52DB-98F8-E8E6-EC86-3B18A597F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374ABE0-7E94-79F4-5DE0-BD175B692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94C3B-3D12-4A72-8AD7-A96FF0DE0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155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682996-352E-0D60-EB54-F3ADD0A28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A4BE14D-106F-0F9F-F7D0-A327459D64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99B3019-1FE4-3287-3716-7029F9FB56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A90AB31-B3F4-7E88-416D-C7C1561C4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E2C21-BB36-4779-9A57-C67541DFAE97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D5ADDE1-55AA-02A0-81E1-3C41AAFF5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8CFA254-3135-927F-A300-A8FF6951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94C3B-3D12-4A72-8AD7-A96FF0DE0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3519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72B99A-8C6E-7C19-D6E8-29A7FE52C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AFCBEA0-E808-C716-0D87-60E0CD105C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073304-3A99-CE1E-6465-F11E4EEDF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E2C21-BB36-4779-9A57-C67541DFAE97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B5C5EB-1EB5-53C4-E0B2-B201F05D8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92760A7-D095-0537-613A-59B2CFD2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94C3B-3D12-4A72-8AD7-A96FF0DE0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92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7119A7C-3E22-F6DE-81F8-2DC01DFC2C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6FA960D-E060-80A2-3DBC-A092EA2A4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5F5ADF7-AEAB-BC46-465B-508F7CB1D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E2C21-BB36-4779-9A57-C67541DFAE97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5E68E6-3345-7975-7C59-DA36FA68E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A25DA66-F8AD-9B83-A6E3-8BBBF258E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94C3B-3D12-4A72-8AD7-A96FF0DE0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261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680A4FC-9E8F-2A81-B477-1E3E0FBFE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04A752E-56F3-BB88-6422-8239FDC7B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941702-8AD7-53DA-C88D-2340BF52BD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7E2C21-BB36-4779-9A57-C67541DFAE97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F05A385-BCF8-D75E-2F6E-C21FBD1D75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411C963-174A-B944-7300-58DFEF740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694C3B-3D12-4A72-8AD7-A96FF0DE03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0547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FA639AC4-AEEE-D25C-81F5-E909C246F250}"/>
              </a:ext>
            </a:extLst>
          </p:cNvPr>
          <p:cNvSpPr/>
          <p:nvPr/>
        </p:nvSpPr>
        <p:spPr>
          <a:xfrm>
            <a:off x="2363973" y="3476392"/>
            <a:ext cx="2892055" cy="21239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zh-CN" dirty="0"/>
              <a:t>2:</a:t>
            </a:r>
            <a:r>
              <a:rPr lang="zh-CN" altLang="en-US" dirty="0"/>
              <a:t>生成算法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B140B13-8805-E9F5-3C8E-AD4EB2EDAA82}"/>
              </a:ext>
            </a:extLst>
          </p:cNvPr>
          <p:cNvSpPr/>
          <p:nvPr/>
        </p:nvSpPr>
        <p:spPr>
          <a:xfrm>
            <a:off x="2363973" y="661608"/>
            <a:ext cx="9211336" cy="158956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dirty="0"/>
              <a:t>构力云端</a:t>
            </a:r>
            <a:r>
              <a:rPr lang="en-US" altLang="zh-CN" dirty="0"/>
              <a:t>+CAD</a:t>
            </a:r>
            <a:r>
              <a:rPr lang="zh-CN" altLang="en-US" dirty="0"/>
              <a:t> 提供展示和交互功能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9B299D6-3C59-2F12-117E-00513979F11E}"/>
              </a:ext>
            </a:extLst>
          </p:cNvPr>
          <p:cNvSpPr/>
          <p:nvPr/>
        </p:nvSpPr>
        <p:spPr>
          <a:xfrm>
            <a:off x="8683255" y="3476391"/>
            <a:ext cx="2892055" cy="202136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zh-CN" dirty="0"/>
              <a:t>4:</a:t>
            </a:r>
            <a:r>
              <a:rPr lang="zh-CN" altLang="en-US" dirty="0"/>
              <a:t>计算核心</a:t>
            </a:r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r>
              <a:rPr lang="zh-CN" altLang="en-US" dirty="0"/>
              <a:t>能碳、机电</a:t>
            </a:r>
            <a:br>
              <a:rPr lang="en-US" altLang="zh-CN" dirty="0"/>
            </a:br>
            <a:r>
              <a:rPr lang="zh-CN" altLang="en-US" dirty="0"/>
              <a:t>室内、微气候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02DFE37-0C6C-6D60-BDB6-CD5A9FB51138}"/>
              </a:ext>
            </a:extLst>
          </p:cNvPr>
          <p:cNvSpPr/>
          <p:nvPr/>
        </p:nvSpPr>
        <p:spPr>
          <a:xfrm>
            <a:off x="5781514" y="3476391"/>
            <a:ext cx="2545990" cy="18556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zh-CN" dirty="0"/>
              <a:t>3:</a:t>
            </a:r>
            <a:r>
              <a:rPr lang="zh-CN" altLang="en-US" dirty="0"/>
              <a:t>基座模型</a:t>
            </a:r>
            <a:r>
              <a:rPr lang="en-US" altLang="zh-CN" dirty="0"/>
              <a:t>+</a:t>
            </a:r>
            <a:r>
              <a:rPr lang="zh-CN" altLang="en-US" dirty="0"/>
              <a:t>性能优化算法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CAE8629-74EA-53C3-1219-6E80DE1C8E26}"/>
              </a:ext>
            </a:extLst>
          </p:cNvPr>
          <p:cNvSpPr/>
          <p:nvPr/>
        </p:nvSpPr>
        <p:spPr>
          <a:xfrm>
            <a:off x="2307592" y="5943496"/>
            <a:ext cx="9211337" cy="6857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r>
              <a:rPr lang="zh-CN" altLang="en-US" dirty="0"/>
              <a:t>：数据库：</a:t>
            </a:r>
            <a:r>
              <a:rPr lang="en-US" altLang="zh-CN" dirty="0"/>
              <a:t>100</a:t>
            </a:r>
            <a:r>
              <a:rPr lang="zh-CN" altLang="en-US" dirty="0"/>
              <a:t>万</a:t>
            </a:r>
            <a:r>
              <a:rPr lang="en-US" altLang="zh-CN" dirty="0"/>
              <a:t>+150</a:t>
            </a:r>
            <a:r>
              <a:rPr lang="zh-CN" altLang="en-US" dirty="0"/>
              <a:t>栋</a:t>
            </a:r>
          </a:p>
        </p:txBody>
      </p:sp>
      <p:cxnSp>
        <p:nvCxnSpPr>
          <p:cNvPr id="12" name="连接符: 肘形 11">
            <a:extLst>
              <a:ext uri="{FF2B5EF4-FFF2-40B4-BE49-F238E27FC236}">
                <a16:creationId xmlns:a16="http://schemas.microsoft.com/office/drawing/2014/main" id="{B4926A46-1353-C1F1-37B3-626E57611F81}"/>
              </a:ext>
            </a:extLst>
          </p:cNvPr>
          <p:cNvCxnSpPr>
            <a:cxnSpLocks/>
          </p:cNvCxnSpPr>
          <p:nvPr/>
        </p:nvCxnSpPr>
        <p:spPr>
          <a:xfrm rot="16200000" flipH="1">
            <a:off x="3345943" y="2816435"/>
            <a:ext cx="889149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7982512B-C1AA-650F-2A7B-4F91F9E9F062}"/>
              </a:ext>
            </a:extLst>
          </p:cNvPr>
          <p:cNvSpPr txBox="1"/>
          <p:nvPr/>
        </p:nvSpPr>
        <p:spPr>
          <a:xfrm>
            <a:off x="2488019" y="248549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生成命令</a:t>
            </a: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D2BEAB4B-D527-9D36-6F94-4063675D785D}"/>
              </a:ext>
            </a:extLst>
          </p:cNvPr>
          <p:cNvCxnSpPr/>
          <p:nvPr/>
        </p:nvCxnSpPr>
        <p:spPr>
          <a:xfrm flipV="1">
            <a:off x="4021316" y="2410722"/>
            <a:ext cx="0" cy="7921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8212FE1C-FC79-40A2-2A12-2C9D5B7E9035}"/>
              </a:ext>
            </a:extLst>
          </p:cNvPr>
          <p:cNvSpPr txBox="1"/>
          <p:nvPr/>
        </p:nvSpPr>
        <p:spPr>
          <a:xfrm>
            <a:off x="4064605" y="2472396"/>
            <a:ext cx="1229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返回多个形体方案</a:t>
            </a:r>
          </a:p>
        </p:txBody>
      </p:sp>
      <p:cxnSp>
        <p:nvCxnSpPr>
          <p:cNvPr id="19" name="连接符: 肘形 18">
            <a:extLst>
              <a:ext uri="{FF2B5EF4-FFF2-40B4-BE49-F238E27FC236}">
                <a16:creationId xmlns:a16="http://schemas.microsoft.com/office/drawing/2014/main" id="{47886D32-4FAD-BF81-9E1F-9C3A9B081244}"/>
              </a:ext>
            </a:extLst>
          </p:cNvPr>
          <p:cNvCxnSpPr>
            <a:cxnSpLocks/>
          </p:cNvCxnSpPr>
          <p:nvPr/>
        </p:nvCxnSpPr>
        <p:spPr>
          <a:xfrm rot="16200000" flipH="1">
            <a:off x="6463043" y="2867256"/>
            <a:ext cx="889149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A56D67CC-9BD8-441F-83F2-6BA87784910F}"/>
              </a:ext>
            </a:extLst>
          </p:cNvPr>
          <p:cNvSpPr txBox="1"/>
          <p:nvPr/>
        </p:nvSpPr>
        <p:spPr>
          <a:xfrm>
            <a:off x="5294252" y="2493271"/>
            <a:ext cx="1653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选择方案，发出优化命令</a:t>
            </a: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D3D4D133-E6B3-881E-F535-4A30F9F47218}"/>
              </a:ext>
            </a:extLst>
          </p:cNvPr>
          <p:cNvCxnSpPr/>
          <p:nvPr/>
        </p:nvCxnSpPr>
        <p:spPr>
          <a:xfrm flipV="1">
            <a:off x="7118933" y="2410722"/>
            <a:ext cx="0" cy="7921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12B9FD12-7C40-0502-6295-D0D689B29E78}"/>
              </a:ext>
            </a:extLst>
          </p:cNvPr>
          <p:cNvSpPr txBox="1"/>
          <p:nvPr/>
        </p:nvSpPr>
        <p:spPr>
          <a:xfrm>
            <a:off x="7118933" y="2531664"/>
            <a:ext cx="1475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返回</a:t>
            </a:r>
            <a:r>
              <a:rPr lang="en-US" altLang="zh-CN" dirty="0"/>
              <a:t>20%</a:t>
            </a:r>
            <a:r>
              <a:rPr lang="zh-CN" altLang="en-US" dirty="0"/>
              <a:t>提高方案</a:t>
            </a:r>
          </a:p>
        </p:txBody>
      </p:sp>
      <p:cxnSp>
        <p:nvCxnSpPr>
          <p:cNvPr id="23" name="连接符: 肘形 22">
            <a:extLst>
              <a:ext uri="{FF2B5EF4-FFF2-40B4-BE49-F238E27FC236}">
                <a16:creationId xmlns:a16="http://schemas.microsoft.com/office/drawing/2014/main" id="{4B2A37B9-0042-5C2E-1967-2F43BDE18492}"/>
              </a:ext>
            </a:extLst>
          </p:cNvPr>
          <p:cNvCxnSpPr>
            <a:cxnSpLocks/>
          </p:cNvCxnSpPr>
          <p:nvPr/>
        </p:nvCxnSpPr>
        <p:spPr>
          <a:xfrm rot="16200000" flipH="1">
            <a:off x="9862846" y="2867256"/>
            <a:ext cx="889149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5FDCFB73-535B-2477-A78B-5A43A5BCF351}"/>
              </a:ext>
            </a:extLst>
          </p:cNvPr>
          <p:cNvSpPr txBox="1"/>
          <p:nvPr/>
        </p:nvSpPr>
        <p:spPr>
          <a:xfrm>
            <a:off x="8653677" y="2493271"/>
            <a:ext cx="169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发出计算命令</a:t>
            </a: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FD42FD66-972A-98C9-5691-664EF62CC575}"/>
              </a:ext>
            </a:extLst>
          </p:cNvPr>
          <p:cNvCxnSpPr/>
          <p:nvPr/>
        </p:nvCxnSpPr>
        <p:spPr>
          <a:xfrm flipV="1">
            <a:off x="10518736" y="2410722"/>
            <a:ext cx="0" cy="7921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8DEFB019-E850-385C-D554-FC87AB82C3CA}"/>
              </a:ext>
            </a:extLst>
          </p:cNvPr>
          <p:cNvSpPr txBox="1"/>
          <p:nvPr/>
        </p:nvSpPr>
        <p:spPr>
          <a:xfrm>
            <a:off x="10518736" y="2531664"/>
            <a:ext cx="1475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返回模拟结果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9946C49-FAF2-9709-505E-BCCBED40D160}"/>
              </a:ext>
            </a:extLst>
          </p:cNvPr>
          <p:cNvSpPr txBox="1"/>
          <p:nvPr/>
        </p:nvSpPr>
        <p:spPr>
          <a:xfrm>
            <a:off x="128632" y="2343690"/>
            <a:ext cx="21130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API</a:t>
            </a:r>
            <a:r>
              <a:rPr lang="zh-CN" altLang="en-US" b="1" dirty="0"/>
              <a:t>层</a:t>
            </a:r>
            <a:br>
              <a:rPr lang="en-US" altLang="zh-CN" dirty="0"/>
            </a:br>
            <a:r>
              <a:rPr lang="zh-CN" altLang="en-US" dirty="0"/>
              <a:t>基于</a:t>
            </a:r>
            <a:r>
              <a:rPr lang="en-US" altLang="zh-CN" dirty="0"/>
              <a:t>restful API</a:t>
            </a:r>
            <a:r>
              <a:rPr lang="zh-CN" altLang="en-US" dirty="0"/>
              <a:t>协议</a:t>
            </a:r>
            <a:endParaRPr lang="en-US" altLang="zh-CN" dirty="0"/>
          </a:p>
          <a:p>
            <a:r>
              <a:rPr lang="zh-CN" altLang="en-US" sz="1200" dirty="0"/>
              <a:t>构力统一定义，各课题评估</a:t>
            </a:r>
          </a:p>
        </p:txBody>
      </p: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6B3203C0-A123-E97D-2D5E-10152FBC165E}"/>
              </a:ext>
            </a:extLst>
          </p:cNvPr>
          <p:cNvCxnSpPr>
            <a:cxnSpLocks/>
          </p:cNvCxnSpPr>
          <p:nvPr/>
        </p:nvCxnSpPr>
        <p:spPr>
          <a:xfrm flipV="1">
            <a:off x="7118609" y="5497757"/>
            <a:ext cx="0" cy="3667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2A99DEE3-5F45-6253-85AB-1948C89B9CC7}"/>
              </a:ext>
            </a:extLst>
          </p:cNvPr>
          <p:cNvSpPr txBox="1"/>
          <p:nvPr/>
        </p:nvSpPr>
        <p:spPr>
          <a:xfrm>
            <a:off x="72250" y="5943496"/>
            <a:ext cx="16514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先提数据需求</a:t>
            </a:r>
            <a:br>
              <a:rPr lang="en-US" altLang="zh-CN" dirty="0"/>
            </a:br>
            <a:r>
              <a:rPr lang="zh-CN" altLang="en-US" dirty="0"/>
              <a:t>提供</a:t>
            </a:r>
            <a:r>
              <a:rPr lang="en-US" altLang="zh-CN" dirty="0"/>
              <a:t>restful API</a:t>
            </a:r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4A14F1C-2D61-9EB1-BE07-BF023D786DA8}"/>
              </a:ext>
            </a:extLst>
          </p:cNvPr>
          <p:cNvSpPr txBox="1"/>
          <p:nvPr/>
        </p:nvSpPr>
        <p:spPr>
          <a:xfrm>
            <a:off x="73017" y="3517790"/>
            <a:ext cx="217866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容器层</a:t>
            </a:r>
            <a:endParaRPr lang="en-US" altLang="zh-CN" b="1" dirty="0"/>
          </a:p>
          <a:p>
            <a:r>
              <a:rPr lang="zh-CN" altLang="en-US" dirty="0"/>
              <a:t>类似</a:t>
            </a:r>
            <a:r>
              <a:rPr lang="en-US" altLang="zh-CN" dirty="0"/>
              <a:t>docker</a:t>
            </a:r>
            <a:r>
              <a:rPr lang="zh-CN" altLang="en-US" dirty="0"/>
              <a:t>的容器</a:t>
            </a:r>
            <a:endParaRPr lang="en-US" altLang="zh-CN" dirty="0"/>
          </a:p>
          <a:p>
            <a:r>
              <a:rPr lang="zh-CN" altLang="en-US" dirty="0"/>
              <a:t>或者独立的服务器</a:t>
            </a:r>
            <a:endParaRPr lang="en-US" altLang="zh-CN" dirty="0"/>
          </a:p>
          <a:p>
            <a:r>
              <a:rPr lang="zh-CN" altLang="en-US" sz="1200" dirty="0"/>
              <a:t>联合调试部署建研院提供，</a:t>
            </a:r>
            <a:br>
              <a:rPr lang="en-US" altLang="zh-CN" sz="1200" dirty="0"/>
            </a:br>
            <a:r>
              <a:rPr lang="zh-CN" altLang="en-US" sz="1200" dirty="0"/>
              <a:t>测试过程各自提供测试环境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95707BA-2DA6-902C-C996-ABC52C94DD4C}"/>
              </a:ext>
            </a:extLst>
          </p:cNvPr>
          <p:cNvSpPr txBox="1"/>
          <p:nvPr/>
        </p:nvSpPr>
        <p:spPr>
          <a:xfrm>
            <a:off x="2466090" y="3957966"/>
            <a:ext cx="818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建筑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BCD4106A-F2AA-F9A0-9A9C-1071C99A1CAD}"/>
              </a:ext>
            </a:extLst>
          </p:cNvPr>
          <p:cNvSpPr txBox="1"/>
          <p:nvPr/>
        </p:nvSpPr>
        <p:spPr>
          <a:xfrm>
            <a:off x="72250" y="560039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数据库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BD49DA7-2B06-6449-4266-E38EA6243C5A}"/>
              </a:ext>
            </a:extLst>
          </p:cNvPr>
          <p:cNvSpPr txBox="1"/>
          <p:nvPr/>
        </p:nvSpPr>
        <p:spPr>
          <a:xfrm>
            <a:off x="3463566" y="3937343"/>
            <a:ext cx="818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社区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B3694BB-CC32-07EA-6C8A-3195C64CDE61}"/>
              </a:ext>
            </a:extLst>
          </p:cNvPr>
          <p:cNvSpPr txBox="1"/>
          <p:nvPr/>
        </p:nvSpPr>
        <p:spPr>
          <a:xfrm>
            <a:off x="4400482" y="3937343"/>
            <a:ext cx="818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城市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F9F843E-2EF8-6C76-6F1B-B9167C3F05F6}"/>
              </a:ext>
            </a:extLst>
          </p:cNvPr>
          <p:cNvSpPr txBox="1"/>
          <p:nvPr/>
        </p:nvSpPr>
        <p:spPr>
          <a:xfrm>
            <a:off x="128632" y="1109128"/>
            <a:ext cx="2140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UI+</a:t>
            </a:r>
            <a:r>
              <a:rPr lang="zh-CN" altLang="en-US" b="1" dirty="0"/>
              <a:t>云端</a:t>
            </a:r>
            <a:endParaRPr lang="en-US" altLang="zh-CN" b="1" dirty="0"/>
          </a:p>
          <a:p>
            <a:r>
              <a:rPr lang="zh-CN" altLang="en-US" sz="1400" b="1" dirty="0"/>
              <a:t>构力</a:t>
            </a:r>
            <a:r>
              <a:rPr lang="en-US" altLang="zh-CN" sz="1400" b="1" dirty="0"/>
              <a:t>-</a:t>
            </a:r>
            <a:r>
              <a:rPr lang="zh-CN" altLang="en-US" sz="1400" b="1" dirty="0"/>
              <a:t>康工</a:t>
            </a:r>
            <a:r>
              <a:rPr lang="en-US" altLang="zh-CN" sz="1400" b="1" dirty="0"/>
              <a:t>+</a:t>
            </a:r>
            <a:r>
              <a:rPr lang="zh-CN" altLang="en-US" sz="1400" b="1" dirty="0"/>
              <a:t>魏工</a:t>
            </a:r>
            <a:r>
              <a:rPr lang="en-US" altLang="zh-CN" sz="1400" b="1" dirty="0"/>
              <a:t>+</a:t>
            </a:r>
            <a:r>
              <a:rPr lang="zh-CN" altLang="en-US" sz="1400" b="1" dirty="0"/>
              <a:t>刘剑涛</a:t>
            </a:r>
            <a:endParaRPr lang="zh-CN" altLang="en-US" sz="14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269F1A0-D9FC-69D8-950D-B22CD003BE14}"/>
              </a:ext>
            </a:extLst>
          </p:cNvPr>
          <p:cNvSpPr txBox="1"/>
          <p:nvPr/>
        </p:nvSpPr>
        <p:spPr>
          <a:xfrm>
            <a:off x="2846154" y="4352840"/>
            <a:ext cx="2035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基于</a:t>
            </a:r>
            <a:r>
              <a:rPr lang="en-US" altLang="zh-CN" dirty="0" err="1">
                <a:solidFill>
                  <a:schemeClr val="bg1"/>
                </a:solidFill>
              </a:rPr>
              <a:t>hbjson</a:t>
            </a:r>
            <a:r>
              <a:rPr lang="en-US" altLang="zh-CN" dirty="0">
                <a:solidFill>
                  <a:schemeClr val="bg1"/>
                </a:solidFill>
              </a:rPr>
              <a:t>+</a:t>
            </a:r>
            <a:r>
              <a:rPr lang="zh-CN" altLang="en-US" dirty="0">
                <a:solidFill>
                  <a:schemeClr val="bg1"/>
                </a:solidFill>
              </a:rPr>
              <a:t>扩展</a:t>
            </a:r>
            <a:endParaRPr lang="en-US" altLang="zh-CN" dirty="0">
              <a:solidFill>
                <a:schemeClr val="bg1"/>
              </a:solidFill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</a:rPr>
              <a:t>阿卜杜</a:t>
            </a:r>
            <a:r>
              <a:rPr lang="en-US" altLang="zh-CN" dirty="0">
                <a:solidFill>
                  <a:schemeClr val="bg1"/>
                </a:solidFill>
              </a:rPr>
              <a:t>+</a:t>
            </a:r>
            <a:r>
              <a:rPr lang="zh-CN" altLang="en-US" dirty="0">
                <a:solidFill>
                  <a:schemeClr val="bg1"/>
                </a:solidFill>
              </a:rPr>
              <a:t>赵琳芝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978B897-0AA4-B49B-6D80-E9024266F540}"/>
              </a:ext>
            </a:extLst>
          </p:cNvPr>
          <p:cNvSpPr txBox="1"/>
          <p:nvPr/>
        </p:nvSpPr>
        <p:spPr>
          <a:xfrm>
            <a:off x="5847188" y="4174190"/>
            <a:ext cx="2480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目前基于</a:t>
            </a:r>
            <a:r>
              <a:rPr lang="en-US" altLang="zh-CN" dirty="0" err="1">
                <a:solidFill>
                  <a:schemeClr val="bg1"/>
                </a:solidFill>
              </a:rPr>
              <a:t>idf</a:t>
            </a:r>
            <a:r>
              <a:rPr lang="en-US" altLang="zh-CN" dirty="0">
                <a:solidFill>
                  <a:schemeClr val="bg1"/>
                </a:solidFill>
              </a:rPr>
              <a:t>/3dm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</a:rPr>
              <a:t>未来支持返回</a:t>
            </a:r>
            <a:r>
              <a:rPr lang="en-US" altLang="zh-CN" dirty="0" err="1">
                <a:solidFill>
                  <a:schemeClr val="bg1"/>
                </a:solidFill>
              </a:rPr>
              <a:t>hbjson</a:t>
            </a:r>
            <a:r>
              <a:rPr lang="en-US" altLang="zh-CN" dirty="0">
                <a:solidFill>
                  <a:schemeClr val="bg1"/>
                </a:solidFill>
              </a:rPr>
              <a:t>+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</a:rPr>
              <a:t>史子涵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CDFDA34-EAA0-9A29-4E09-DF19CEDBC7C5}"/>
              </a:ext>
            </a:extLst>
          </p:cNvPr>
          <p:cNvSpPr txBox="1"/>
          <p:nvPr/>
        </p:nvSpPr>
        <p:spPr>
          <a:xfrm>
            <a:off x="9220903" y="4630898"/>
            <a:ext cx="2035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基于</a:t>
            </a:r>
            <a:r>
              <a:rPr lang="en-US" altLang="zh-CN" dirty="0" err="1">
                <a:solidFill>
                  <a:schemeClr val="bg1"/>
                </a:solidFill>
              </a:rPr>
              <a:t>bdls</a:t>
            </a:r>
            <a:r>
              <a:rPr lang="en-US" altLang="zh-CN" dirty="0">
                <a:solidFill>
                  <a:schemeClr val="bg1"/>
                </a:solidFill>
              </a:rPr>
              <a:t>/</a:t>
            </a:r>
            <a:r>
              <a:rPr lang="zh-CN" altLang="en-US" dirty="0">
                <a:solidFill>
                  <a:schemeClr val="bg1"/>
                </a:solidFill>
              </a:rPr>
              <a:t>构力</a:t>
            </a:r>
            <a:r>
              <a:rPr lang="en-US" altLang="zh-CN" dirty="0" err="1">
                <a:solidFill>
                  <a:schemeClr val="bg1"/>
                </a:solidFill>
              </a:rPr>
              <a:t>json</a:t>
            </a:r>
            <a:endParaRPr lang="en-US" altLang="zh-CN" dirty="0">
              <a:solidFill>
                <a:schemeClr val="bg1"/>
              </a:solidFill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</a:rPr>
              <a:t>李怀</a:t>
            </a:r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405A9F2A-AA8F-3513-202D-FCB31635D1F3}"/>
              </a:ext>
            </a:extLst>
          </p:cNvPr>
          <p:cNvCxnSpPr>
            <a:cxnSpLocks/>
          </p:cNvCxnSpPr>
          <p:nvPr/>
        </p:nvCxnSpPr>
        <p:spPr>
          <a:xfrm flipH="1">
            <a:off x="8327504" y="4497356"/>
            <a:ext cx="314486" cy="0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077E000E-D81A-7437-5E52-F8DFD7EE7A61}"/>
              </a:ext>
            </a:extLst>
          </p:cNvPr>
          <p:cNvSpPr txBox="1"/>
          <p:nvPr/>
        </p:nvSpPr>
        <p:spPr>
          <a:xfrm>
            <a:off x="7243665" y="5495189"/>
            <a:ext cx="2584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构力提供能耗代理模型</a:t>
            </a:r>
          </a:p>
        </p:txBody>
      </p: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2B6379DB-2F26-D94E-4B18-D96E1838DB53}"/>
              </a:ext>
            </a:extLst>
          </p:cNvPr>
          <p:cNvCxnSpPr>
            <a:cxnSpLocks/>
          </p:cNvCxnSpPr>
          <p:nvPr/>
        </p:nvCxnSpPr>
        <p:spPr>
          <a:xfrm flipH="1">
            <a:off x="5363480" y="5423989"/>
            <a:ext cx="3278510" cy="0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D26578C4-EBC0-BC30-3342-4FB4F7A61EC0}"/>
              </a:ext>
            </a:extLst>
          </p:cNvPr>
          <p:cNvSpPr txBox="1"/>
          <p:nvPr/>
        </p:nvSpPr>
        <p:spPr>
          <a:xfrm>
            <a:off x="6058457" y="1603322"/>
            <a:ext cx="1750574" cy="5232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dirty="0">
                <a:solidFill>
                  <a:schemeClr val="bg1"/>
                </a:solidFill>
              </a:rPr>
              <a:t>下发优化参数范围和步长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E38AB17-F55E-4772-18C9-930D1968CA73}"/>
              </a:ext>
            </a:extLst>
          </p:cNvPr>
          <p:cNvSpPr txBox="1"/>
          <p:nvPr/>
        </p:nvSpPr>
        <p:spPr>
          <a:xfrm>
            <a:off x="3023567" y="1583888"/>
            <a:ext cx="1750574" cy="5232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dirty="0">
                <a:solidFill>
                  <a:schemeClr val="bg1"/>
                </a:solidFill>
              </a:rPr>
              <a:t>下发生成参数范围和步长</a:t>
            </a:r>
          </a:p>
        </p:txBody>
      </p:sp>
    </p:spTree>
    <p:extLst>
      <p:ext uri="{BB962C8B-B14F-4D97-AF65-F5344CB8AC3E}">
        <p14:creationId xmlns:p14="http://schemas.microsoft.com/office/powerpoint/2010/main" val="2201760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D571645-8AD9-06DD-C7E7-691E7B827B7B}"/>
              </a:ext>
            </a:extLst>
          </p:cNvPr>
          <p:cNvSpPr txBox="1"/>
          <p:nvPr/>
        </p:nvSpPr>
        <p:spPr>
          <a:xfrm>
            <a:off x="86695" y="516608"/>
            <a:ext cx="1340944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/>
              <a:t>建筑尺度</a:t>
            </a:r>
            <a:endParaRPr kumimoji="1" lang="en-US" altLang="zh-CN" sz="2000" b="1" dirty="0"/>
          </a:p>
          <a:p>
            <a:r>
              <a:rPr kumimoji="1" lang="zh-CN" altLang="en-US" sz="2000" dirty="0"/>
              <a:t>课题二</a:t>
            </a:r>
            <a:r>
              <a:rPr kumimoji="1" lang="en-US" altLang="zh-CN" sz="2000" dirty="0"/>
              <a:t>-&gt;</a:t>
            </a:r>
            <a:r>
              <a:rPr kumimoji="1" lang="zh-CN" altLang="en-US" sz="2000" dirty="0"/>
              <a:t>课题三：</a:t>
            </a:r>
            <a:r>
              <a:rPr kumimoji="1" lang="en-US" altLang="zh-CN" sz="2000" dirty="0" err="1">
                <a:solidFill>
                  <a:srgbClr val="FF0000"/>
                </a:solidFill>
              </a:rPr>
              <a:t>Hbjson</a:t>
            </a:r>
            <a:r>
              <a:rPr kumimoji="1" lang="en-US" altLang="zh-CN" sz="2000" dirty="0">
                <a:solidFill>
                  <a:srgbClr val="FF0000"/>
                </a:solidFill>
              </a:rPr>
              <a:t>-&gt;</a:t>
            </a:r>
            <a:r>
              <a:rPr kumimoji="1" lang="en-US" altLang="zh-CN" sz="2000" dirty="0" err="1">
                <a:solidFill>
                  <a:srgbClr val="FF0000"/>
                </a:solidFill>
              </a:rPr>
              <a:t>idf</a:t>
            </a:r>
            <a:r>
              <a:rPr kumimoji="1" lang="en-US" altLang="zh-CN" sz="2000" dirty="0">
                <a:solidFill>
                  <a:srgbClr val="FF0000"/>
                </a:solidFill>
              </a:rPr>
              <a:t>/radiance</a:t>
            </a:r>
            <a:r>
              <a:rPr kumimoji="1" lang="en-US" altLang="zh-CN" sz="2000" dirty="0"/>
              <a:t>(</a:t>
            </a:r>
            <a:r>
              <a:rPr kumimoji="1" lang="zh-CN" altLang="en-US" sz="2000" dirty="0"/>
              <a:t>能</a:t>
            </a:r>
            <a:r>
              <a:rPr kumimoji="1" lang="en-US" altLang="zh-CN" sz="2000" dirty="0"/>
              <a:t>/</a:t>
            </a:r>
            <a:r>
              <a:rPr kumimoji="1" lang="zh-CN" altLang="en-US" sz="2000" dirty="0"/>
              <a:t>光</a:t>
            </a:r>
            <a:r>
              <a:rPr kumimoji="1" lang="en-US" altLang="zh-CN" sz="2000" dirty="0"/>
              <a:t>)</a:t>
            </a:r>
            <a:r>
              <a:rPr kumimoji="1" lang="zh-CN" altLang="en-US" sz="2000" dirty="0"/>
              <a:t>，</a:t>
            </a:r>
            <a:r>
              <a:rPr kumimoji="1" lang="en-US" altLang="zh-CN" sz="2000" dirty="0"/>
              <a:t>ladybug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tools</a:t>
            </a:r>
            <a:r>
              <a:rPr kumimoji="1" lang="zh-CN" altLang="en-US" sz="2000" dirty="0"/>
              <a:t> 成熟，增加兼容风（课题二的任务，需要做机电扩展）</a:t>
            </a:r>
            <a:endParaRPr kumimoji="1" lang="en-US" altLang="zh-CN" sz="2000" dirty="0"/>
          </a:p>
          <a:p>
            <a:r>
              <a:rPr kumimoji="1" lang="zh-CN" altLang="en-US" sz="2000" dirty="0"/>
              <a:t>课题三</a:t>
            </a:r>
            <a:r>
              <a:rPr kumimoji="1" lang="en-US" altLang="zh-CN" sz="2000" dirty="0"/>
              <a:t>-&gt;</a:t>
            </a:r>
            <a:r>
              <a:rPr kumimoji="1" lang="zh-CN" altLang="en-US" sz="2000" dirty="0"/>
              <a:t>课题二：</a:t>
            </a:r>
            <a:r>
              <a:rPr kumimoji="1" lang="en-US" altLang="zh-CN" sz="2000" dirty="0" err="1">
                <a:solidFill>
                  <a:srgbClr val="00B0F0"/>
                </a:solidFill>
              </a:rPr>
              <a:t>Idf</a:t>
            </a:r>
            <a:r>
              <a:rPr kumimoji="1" lang="en-US" altLang="zh-CN" sz="2000" dirty="0">
                <a:solidFill>
                  <a:srgbClr val="00B0F0"/>
                </a:solidFill>
              </a:rPr>
              <a:t>-&gt;</a:t>
            </a:r>
            <a:r>
              <a:rPr kumimoji="1" lang="en-US" altLang="zh-CN" sz="2000" dirty="0" err="1">
                <a:solidFill>
                  <a:srgbClr val="00B0F0"/>
                </a:solidFill>
              </a:rPr>
              <a:t>hbjson</a:t>
            </a:r>
            <a:r>
              <a:rPr kumimoji="1" lang="zh-CN" altLang="en-US" sz="2000" dirty="0"/>
              <a:t>：已有成熟库</a:t>
            </a:r>
            <a:r>
              <a:rPr kumimoji="1" lang="en-US" altLang="zh-CN" sz="2000" dirty="0" err="1"/>
              <a:t>idf-osm-hbjson</a:t>
            </a:r>
            <a:r>
              <a:rPr kumimoji="1" lang="zh-CN" altLang="en-US" sz="2000" dirty="0"/>
              <a:t>？（课题三主导）</a:t>
            </a:r>
            <a:endParaRPr kumimoji="1" lang="en-US" altLang="zh-CN" sz="2000" dirty="0"/>
          </a:p>
          <a:p>
            <a:r>
              <a:rPr kumimoji="1" lang="en-US" altLang="zh-CN" sz="2000" dirty="0"/>
              <a:t>		</a:t>
            </a:r>
            <a:r>
              <a:rPr kumimoji="1" lang="zh-CN" altLang="en-US" sz="2000" dirty="0"/>
              <a:t>会丢失能源系统（</a:t>
            </a:r>
            <a:r>
              <a:rPr kumimoji="1" lang="en-US" altLang="zh-CN" sz="2000" dirty="0" err="1"/>
              <a:t>hbjson</a:t>
            </a:r>
            <a:r>
              <a:rPr kumimoji="1" lang="zh-CN" altLang="en-US" sz="2000" dirty="0"/>
              <a:t>做机电扩展，构力有基础）</a:t>
            </a:r>
            <a:endParaRPr kumimoji="1" lang="en-US" altLang="zh-CN" sz="2000" dirty="0"/>
          </a:p>
          <a:p>
            <a:r>
              <a:rPr kumimoji="1" lang="zh-CN" altLang="en-US" sz="2000" dirty="0"/>
              <a:t>课题二</a:t>
            </a:r>
            <a:r>
              <a:rPr kumimoji="1" lang="en-US" altLang="zh-CN" sz="2000" dirty="0"/>
              <a:t>-&gt;</a:t>
            </a:r>
            <a:r>
              <a:rPr kumimoji="1" lang="zh-CN" altLang="en-US" sz="2000" dirty="0"/>
              <a:t>课题四：</a:t>
            </a:r>
            <a:r>
              <a:rPr kumimoji="1" lang="en-US" altLang="zh-CN" sz="2000" dirty="0" err="1">
                <a:solidFill>
                  <a:srgbClr val="C00000"/>
                </a:solidFill>
              </a:rPr>
              <a:t>Hbjson</a:t>
            </a:r>
            <a:r>
              <a:rPr kumimoji="1" lang="en-US" altLang="zh-CN" sz="2000" dirty="0">
                <a:solidFill>
                  <a:srgbClr val="C00000"/>
                </a:solidFill>
              </a:rPr>
              <a:t>-&gt;</a:t>
            </a:r>
            <a:r>
              <a:rPr kumimoji="1" lang="en-US" altLang="zh-CN" sz="2000" dirty="0" err="1">
                <a:solidFill>
                  <a:srgbClr val="C00000"/>
                </a:solidFill>
              </a:rPr>
              <a:t>bdls</a:t>
            </a:r>
            <a:r>
              <a:rPr kumimoji="1" lang="zh-CN" altLang="en-US" sz="2000" dirty="0">
                <a:solidFill>
                  <a:srgbClr val="C00000"/>
                </a:solidFill>
              </a:rPr>
              <a:t>（</a:t>
            </a:r>
            <a:r>
              <a:rPr kumimoji="1" lang="en-US" altLang="zh-CN" sz="2000" dirty="0" err="1">
                <a:solidFill>
                  <a:srgbClr val="C00000"/>
                </a:solidFill>
              </a:rPr>
              <a:t>json</a:t>
            </a:r>
            <a:r>
              <a:rPr kumimoji="1" lang="zh-CN" altLang="en-US" sz="2000" dirty="0">
                <a:solidFill>
                  <a:srgbClr val="C00000"/>
                </a:solidFill>
              </a:rPr>
              <a:t>）</a:t>
            </a:r>
            <a:r>
              <a:rPr kumimoji="1" lang="zh-CN" altLang="en-US" sz="2000" dirty="0"/>
              <a:t>：？（构力主导）</a:t>
            </a:r>
            <a:endParaRPr kumimoji="1" lang="en-US" altLang="zh-CN" sz="2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F5FB8C9-194C-7A12-B066-5E98673233A2}"/>
              </a:ext>
            </a:extLst>
          </p:cNvPr>
          <p:cNvSpPr txBox="1"/>
          <p:nvPr/>
        </p:nvSpPr>
        <p:spPr>
          <a:xfrm>
            <a:off x="167176" y="3446417"/>
            <a:ext cx="95462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/>
              <a:t>社区和城市尺度：</a:t>
            </a:r>
            <a:endParaRPr kumimoji="1" lang="en-US" altLang="zh-CN" sz="2000" b="1" dirty="0"/>
          </a:p>
          <a:p>
            <a:r>
              <a:rPr kumimoji="1" lang="zh-CN" altLang="en-US" sz="2000" dirty="0"/>
              <a:t>课题二</a:t>
            </a:r>
            <a:r>
              <a:rPr kumimoji="1" lang="en-US" altLang="zh-CN" sz="2000" dirty="0"/>
              <a:t>-&gt;</a:t>
            </a:r>
            <a:r>
              <a:rPr kumimoji="1" lang="zh-CN" altLang="en-US" sz="2000" dirty="0"/>
              <a:t>课题三：</a:t>
            </a:r>
            <a:r>
              <a:rPr kumimoji="1" lang="en-US" altLang="zh-CN" sz="2000" dirty="0" err="1">
                <a:solidFill>
                  <a:srgbClr val="FF0000"/>
                </a:solidFill>
              </a:rPr>
              <a:t>Hbjson</a:t>
            </a:r>
            <a:r>
              <a:rPr kumimoji="1" lang="en-US" altLang="zh-CN" sz="2000" dirty="0">
                <a:solidFill>
                  <a:srgbClr val="FF0000"/>
                </a:solidFill>
              </a:rPr>
              <a:t>+-&gt;3dm+</a:t>
            </a:r>
            <a:r>
              <a:rPr kumimoji="1" lang="zh-CN" altLang="en-US" sz="2000" dirty="0">
                <a:solidFill>
                  <a:srgbClr val="FF0000"/>
                </a:solidFill>
              </a:rPr>
              <a:t>（</a:t>
            </a:r>
            <a:r>
              <a:rPr kumimoji="1" lang="en-US" altLang="zh-CN" sz="2000" dirty="0" err="1">
                <a:solidFill>
                  <a:srgbClr val="FF0000"/>
                </a:solidFill>
              </a:rPr>
              <a:t>usertext</a:t>
            </a:r>
            <a:r>
              <a:rPr kumimoji="1" lang="zh-CN" altLang="en-US" sz="2000" dirty="0">
                <a:solidFill>
                  <a:srgbClr val="FF0000"/>
                </a:solidFill>
              </a:rPr>
              <a:t> </a:t>
            </a:r>
            <a:r>
              <a:rPr kumimoji="1" lang="en-US" altLang="zh-CN" sz="2000" dirty="0">
                <a:solidFill>
                  <a:srgbClr val="FF0000"/>
                </a:solidFill>
              </a:rPr>
              <a:t>get</a:t>
            </a:r>
            <a:r>
              <a:rPr kumimoji="1" lang="zh-CN" altLang="en-US" sz="2000" dirty="0">
                <a:solidFill>
                  <a:srgbClr val="FF0000"/>
                </a:solidFill>
              </a:rPr>
              <a:t>和</a:t>
            </a:r>
            <a:r>
              <a:rPr kumimoji="1" lang="en-US" altLang="zh-CN" sz="2000" dirty="0">
                <a:solidFill>
                  <a:srgbClr val="FF0000"/>
                </a:solidFill>
              </a:rPr>
              <a:t>set</a:t>
            </a:r>
            <a:r>
              <a:rPr kumimoji="1" lang="zh-CN" altLang="en-US" sz="2000" dirty="0">
                <a:solidFill>
                  <a:srgbClr val="FF0000"/>
                </a:solidFill>
              </a:rPr>
              <a:t>方法）能</a:t>
            </a:r>
            <a:r>
              <a:rPr kumimoji="1" lang="en-US" altLang="zh-CN" sz="2000" dirty="0">
                <a:solidFill>
                  <a:srgbClr val="FF0000"/>
                </a:solidFill>
              </a:rPr>
              <a:t>/</a:t>
            </a:r>
            <a:r>
              <a:rPr kumimoji="1" lang="zh-CN" altLang="en-US" sz="2000" dirty="0">
                <a:solidFill>
                  <a:srgbClr val="FF0000"/>
                </a:solidFill>
              </a:rPr>
              <a:t>光</a:t>
            </a:r>
            <a:r>
              <a:rPr kumimoji="1" lang="en-US" altLang="zh-CN" sz="2000" dirty="0">
                <a:solidFill>
                  <a:srgbClr val="FF0000"/>
                </a:solidFill>
              </a:rPr>
              <a:t>/</a:t>
            </a:r>
            <a:r>
              <a:rPr kumimoji="1" lang="zh-CN" altLang="en-US" sz="2000" dirty="0">
                <a:solidFill>
                  <a:srgbClr val="FF0000"/>
                </a:solidFill>
              </a:rPr>
              <a:t>风</a:t>
            </a:r>
            <a:endParaRPr kumimoji="1" lang="en-US" altLang="zh-CN" sz="2000" dirty="0">
              <a:solidFill>
                <a:srgbClr val="FF0000"/>
              </a:solidFill>
            </a:endParaRPr>
          </a:p>
          <a:p>
            <a:r>
              <a:rPr kumimoji="1" lang="zh-CN" altLang="en-US" sz="2000" dirty="0"/>
              <a:t>课题三</a:t>
            </a:r>
            <a:r>
              <a:rPr kumimoji="1" lang="en-US" altLang="zh-CN" sz="2000" dirty="0"/>
              <a:t>-&gt;</a:t>
            </a:r>
            <a:r>
              <a:rPr kumimoji="1" lang="zh-CN" altLang="en-US" sz="2000" dirty="0"/>
              <a:t>课题二：</a:t>
            </a:r>
            <a:r>
              <a:rPr kumimoji="1" lang="en-US" altLang="zh-CN" sz="2000" dirty="0">
                <a:solidFill>
                  <a:srgbClr val="00B0F0"/>
                </a:solidFill>
              </a:rPr>
              <a:t>3dm+-&gt;</a:t>
            </a:r>
            <a:r>
              <a:rPr kumimoji="1" lang="en-US" altLang="zh-CN" sz="2000" dirty="0" err="1">
                <a:solidFill>
                  <a:srgbClr val="00B0F0"/>
                </a:solidFill>
              </a:rPr>
              <a:t>hbjson</a:t>
            </a:r>
            <a:r>
              <a:rPr kumimoji="1" lang="en-US" altLang="zh-CN" sz="2000" dirty="0">
                <a:solidFill>
                  <a:srgbClr val="00B0F0"/>
                </a:solidFill>
              </a:rPr>
              <a:t>+</a:t>
            </a:r>
            <a:r>
              <a:rPr kumimoji="1" lang="zh-CN" altLang="en-US" sz="2000" dirty="0"/>
              <a:t>：？社区和城市层级的测试模型（课题三主导）</a:t>
            </a:r>
            <a:endParaRPr kumimoji="1" lang="en-US" altLang="zh-CN" sz="2000" dirty="0"/>
          </a:p>
          <a:p>
            <a:r>
              <a:rPr kumimoji="1" lang="zh-CN" altLang="en-US" sz="2000"/>
              <a:t>课题</a:t>
            </a:r>
            <a:r>
              <a:rPr kumimoji="1" lang="zh-CN" altLang="en-US" sz="2000" dirty="0"/>
              <a:t>二</a:t>
            </a:r>
            <a:r>
              <a:rPr kumimoji="1" lang="en-US" altLang="zh-CN" sz="2000" dirty="0"/>
              <a:t>-&gt;</a:t>
            </a:r>
            <a:r>
              <a:rPr kumimoji="1" lang="zh-CN" altLang="en-US" sz="2000" dirty="0"/>
              <a:t>课题四：</a:t>
            </a:r>
            <a:r>
              <a:rPr kumimoji="1" lang="en-US" altLang="zh-CN" sz="2000" dirty="0" err="1">
                <a:solidFill>
                  <a:srgbClr val="C00000"/>
                </a:solidFill>
              </a:rPr>
              <a:t>Hbjson</a:t>
            </a:r>
            <a:r>
              <a:rPr kumimoji="1" lang="en-US" altLang="zh-CN" sz="2000" dirty="0">
                <a:solidFill>
                  <a:srgbClr val="C00000"/>
                </a:solidFill>
              </a:rPr>
              <a:t>+-&gt;</a:t>
            </a:r>
            <a:r>
              <a:rPr kumimoji="1" lang="en-US" altLang="zh-CN" sz="2000" dirty="0" err="1">
                <a:solidFill>
                  <a:srgbClr val="C00000"/>
                </a:solidFill>
              </a:rPr>
              <a:t>bdls</a:t>
            </a:r>
            <a:r>
              <a:rPr kumimoji="1" lang="zh-CN" altLang="en-US" sz="2000" dirty="0">
                <a:solidFill>
                  <a:srgbClr val="C00000"/>
                </a:solidFill>
              </a:rPr>
              <a:t>（</a:t>
            </a:r>
            <a:r>
              <a:rPr kumimoji="1" lang="en-US" altLang="zh-CN" sz="2000" dirty="0" err="1">
                <a:solidFill>
                  <a:srgbClr val="C00000"/>
                </a:solidFill>
              </a:rPr>
              <a:t>json</a:t>
            </a:r>
            <a:r>
              <a:rPr kumimoji="1" lang="zh-CN" altLang="en-US" sz="2000" dirty="0">
                <a:solidFill>
                  <a:srgbClr val="C00000"/>
                </a:solidFill>
              </a:rPr>
              <a:t>）</a:t>
            </a:r>
            <a:r>
              <a:rPr kumimoji="1" lang="zh-CN" altLang="en-US" sz="2000" dirty="0"/>
              <a:t>：？（构力主导）</a:t>
            </a:r>
            <a:endParaRPr kumimoji="1" lang="en-US" altLang="zh-CN" sz="20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90D8C53-D749-E6DC-6F33-506FF3D379AD}"/>
              </a:ext>
            </a:extLst>
          </p:cNvPr>
          <p:cNvSpPr txBox="1"/>
          <p:nvPr/>
        </p:nvSpPr>
        <p:spPr>
          <a:xfrm>
            <a:off x="167176" y="5452897"/>
            <a:ext cx="3448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几何数据，边界数据，结果数据</a:t>
            </a:r>
          </a:p>
        </p:txBody>
      </p:sp>
    </p:spTree>
    <p:extLst>
      <p:ext uri="{BB962C8B-B14F-4D97-AF65-F5344CB8AC3E}">
        <p14:creationId xmlns:p14="http://schemas.microsoft.com/office/powerpoint/2010/main" val="2536322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1709</TotalTime>
  <Words>359</Words>
  <Application>Microsoft Macintosh PowerPoint</Application>
  <PresentationFormat>宽屏</PresentationFormat>
  <Paragraphs>46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c6434</dc:creator>
  <cp:lastModifiedBy>ringo lin</cp:lastModifiedBy>
  <cp:revision>4</cp:revision>
  <dcterms:created xsi:type="dcterms:W3CDTF">2026-05-27T04:08:21Z</dcterms:created>
  <dcterms:modified xsi:type="dcterms:W3CDTF">2026-05-28T10:21:17Z</dcterms:modified>
</cp:coreProperties>
</file>